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5CA"/>
    <a:srgbClr val="E9F4EC"/>
    <a:srgbClr val="FBE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er Béguin" userId="242a7820a4139f91" providerId="LiveId" clId="{A3078BA4-0D6A-45BA-A8A1-A6F14DAE5EB8}"/>
    <pc:docChg chg="undo custSel modSld">
      <pc:chgData name="Olivier Béguin" userId="242a7820a4139f91" providerId="LiveId" clId="{A3078BA4-0D6A-45BA-A8A1-A6F14DAE5EB8}" dt="2026-08-15T16:43:17.963" v="523" actId="20577"/>
      <pc:docMkLst>
        <pc:docMk/>
      </pc:docMkLst>
      <pc:sldChg chg="addSp delSp modSp mod">
        <pc:chgData name="Olivier Béguin" userId="242a7820a4139f91" providerId="LiveId" clId="{A3078BA4-0D6A-45BA-A8A1-A6F14DAE5EB8}" dt="2026-08-15T16:43:17.963" v="523" actId="20577"/>
        <pc:sldMkLst>
          <pc:docMk/>
          <pc:sldMk cId="1051252986" sldId="259"/>
        </pc:sldMkLst>
        <pc:spChg chg="add del mod">
          <ac:chgData name="Olivier Béguin" userId="242a7820a4139f91" providerId="LiveId" clId="{A3078BA4-0D6A-45BA-A8A1-A6F14DAE5EB8}" dt="2026-08-15T16:42:37.590" v="457" actId="20577"/>
          <ac:spMkLst>
            <pc:docMk/>
            <pc:sldMk cId="1051252986" sldId="259"/>
            <ac:spMk id="37" creationId="{CB328042-564B-4D99-8AA9-A84F14BBFB59}"/>
          </ac:spMkLst>
        </pc:spChg>
        <pc:spChg chg="mod">
          <ac:chgData name="Olivier Béguin" userId="242a7820a4139f91" providerId="LiveId" clId="{A3078BA4-0D6A-45BA-A8A1-A6F14DAE5EB8}" dt="2026-08-15T16:43:01.311" v="500" actId="20577"/>
          <ac:spMkLst>
            <pc:docMk/>
            <pc:sldMk cId="1051252986" sldId="259"/>
            <ac:spMk id="38" creationId="{6035C4BC-FDEB-4534-A621-AB476CA342B0}"/>
          </ac:spMkLst>
        </pc:spChg>
        <pc:spChg chg="mod">
          <ac:chgData name="Olivier Béguin" userId="242a7820a4139f91" providerId="LiveId" clId="{A3078BA4-0D6A-45BA-A8A1-A6F14DAE5EB8}" dt="2026-08-15T16:43:17.963" v="523" actId="20577"/>
          <ac:spMkLst>
            <pc:docMk/>
            <pc:sldMk cId="1051252986" sldId="259"/>
            <ac:spMk id="41" creationId="{82344F0C-2165-4643-BC1F-052317AA7E5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A4F27E-4851-45C5-97C2-9F983F31C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87E327-A978-4AB3-9BBE-177807C88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687936-ED06-4230-B40D-29932FB5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943BE2-FA22-41AB-A86D-7771B6B2D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D53698-7C28-4880-B3E6-3F065284D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0634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1A093E-8DED-4617-A391-30DE24382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8948F1D-6DC1-48B8-BD69-F330EB19E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590B4D-0553-4BBC-B065-053A03D3B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84A14C-D33C-4649-B240-C37F53C9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B773D1-E05D-4092-9FAF-D5A5AA0D8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06157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39B4FAA-F4C0-401D-B690-BDA2152CE9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EA35274-C541-4947-B475-8CBBB558D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39B7E7-C825-4DE4-9802-A4FBB05F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BB5558-0255-403A-A879-91D81D29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83B293-6C24-4B48-BBC4-F752DCAE5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437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41DD15-AE15-4F23-8621-2070BD7DA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0A4862-27F1-4260-92B4-83A334E3A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5F805E-01E7-4A7E-A7EB-68380FE56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ACEEF5-ECA3-4F83-A153-5B8EC5B1C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DC63AB6-0B8F-4963-82FF-75BC23CCC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8840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EF2FB3-D16A-4454-8ABC-96FD65DDD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18CC7B-2592-45E4-9C57-1F9947968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B08CCC-93A2-4C9B-A53A-FE05D55C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3855AB-B692-4D6C-8108-31471C2A7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A630B8-032E-4F43-B2DA-CED0869AC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524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EEE2EE-27A5-4F55-BA9E-4B660AB28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E6E425-63F4-44EE-931F-BC3F99B5DA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0E70200-8CBA-4987-843D-7A5AAD979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4EF907-B458-498D-8DDB-4BCA8820D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02FDBE7-FE42-4168-889C-24048703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5084F7-901C-4A3B-8E88-93ABFEEE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9300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73CCAB-D0DA-4427-9B3C-551576ED7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B50BC0-D5E5-4197-83CC-41DE9190A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F24EB8-39BF-45A3-907F-4119BD2BE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816D53A-1212-4E52-B40D-781364F86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4773137-BF21-49A4-B1BD-57D6E1222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99A7DEA-4A08-4C45-8E00-A31F0EC5A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C0DF235-E81D-404A-9ABA-5A92340CD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3C13D31-49A1-4F82-B9FA-CE761FBB1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48071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ED894-0EDF-487D-89CA-1A6AE94B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47DFD59-47D1-47B4-AEF9-901D7F38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0EBF379-4F42-4210-8CD0-A9FC4ABB8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38DC45-7E23-460A-A290-71FF39D81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83969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A7B2885-F1B3-4E71-B42D-B4B6FF88A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8DE23C6-8780-48D3-94E4-B45A67C34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36B1EAB-2312-42E3-AEA4-E2D9D8B73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88806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B87DA-2244-4044-BA8B-4E5ADF868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88A137-38D1-45AB-ADE9-A79C73EBF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38C831E-7678-4947-9FD6-06958A46D8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4272E48-A276-4773-8B68-2F0B8AE04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974DD54-FDAE-4EBF-8E7C-5C7CB411B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2277567-98AC-4462-B38B-DBFF7C2FC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3281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54B01B-B636-4117-9A17-04705326C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4465BD8-72A0-4C17-811F-818421FB51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7F67C7-ABDF-434F-A8F5-7A0C5E407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A28C6CC-B9CC-4B95-B30D-1CB0BBBD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ED10C6D-E99F-4BDA-A15B-BB74B721E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89FE0F-46B6-41B7-B8C7-547E169E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82771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43A9194-4F40-41D7-8FA7-AA6CF7091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5CFC02-ADEA-4AA2-BB4D-2BA80D38E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A81EFF-47B6-4D21-B710-0E3C94FAD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C7EAE-47E1-427D-A2F4-446898A85293}" type="datetimeFigureOut">
              <a:rPr lang="de-CH" smtClean="0"/>
              <a:t>15.08.2026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7CD5AE-FAE2-4D70-9486-7AD72793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05558F-21FD-424E-B644-2FBD4305E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5C035-E100-4BC6-927B-BD4E20FFA8E5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9423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gendundsport.ch/content/jus-internet/fr/infos-fuer/j-s-coaches/_jcr_content/contentPar/accordion_copy/accordionItems/leitf_den/accordionPar/downloadlist_copy_co/downloadItems/24_1456328606031.download/js_coach_leitfaden_FR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rafik 73">
            <a:extLst>
              <a:ext uri="{FF2B5EF4-FFF2-40B4-BE49-F238E27FC236}">
                <a16:creationId xmlns:a16="http://schemas.microsoft.com/office/drawing/2014/main" id="{E5B556E1-377D-4DAA-8166-605A3E19313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67827" y="467139"/>
            <a:ext cx="1546959" cy="7447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445F3C28-B0EA-4F2D-A0EB-3E1B965E60C4}"/>
              </a:ext>
            </a:extLst>
          </p:cNvPr>
          <p:cNvGrpSpPr/>
          <p:nvPr/>
        </p:nvGrpSpPr>
        <p:grpSpPr>
          <a:xfrm>
            <a:off x="418786" y="1418027"/>
            <a:ext cx="11196002" cy="4907233"/>
            <a:chOff x="418786" y="1532327"/>
            <a:chExt cx="11196002" cy="4907233"/>
          </a:xfrm>
        </p:grpSpPr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157D8418-479A-433A-BB87-416C84D28EDD}"/>
                </a:ext>
              </a:extLst>
            </p:cNvPr>
            <p:cNvSpPr txBox="1"/>
            <p:nvPr/>
          </p:nvSpPr>
          <p:spPr>
            <a:xfrm>
              <a:off x="418787" y="4176474"/>
              <a:ext cx="11196000" cy="2263086"/>
            </a:xfrm>
            <a:prstGeom prst="rect">
              <a:avLst/>
            </a:prstGeom>
            <a:solidFill>
              <a:srgbClr val="FFF5CA"/>
            </a:solidFill>
          </p:spPr>
          <p:txBody>
            <a:bodyPr vert="vert270"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100" b="0" i="0" u="none" strike="noStrike" cap="none" normalizeH="0" baseline="0" noProof="0">
                  <a:ln>
                    <a:noFill/>
                  </a:ln>
                  <a:solidFill>
                    <a:prstClr val="black"/>
                  </a:solidFill>
                  <a:uLnTx/>
                  <a:uFillTx/>
                </a:rPr>
                <a:t>Niveau opérationnel</a:t>
              </a:r>
            </a:p>
          </p:txBody>
        </p: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4C278A6C-B835-4412-85E8-3ED41D4DD5BD}"/>
                </a:ext>
              </a:extLst>
            </p:cNvPr>
            <p:cNvSpPr txBox="1"/>
            <p:nvPr/>
          </p:nvSpPr>
          <p:spPr>
            <a:xfrm>
              <a:off x="418786" y="2957609"/>
              <a:ext cx="11196000" cy="1218865"/>
            </a:xfrm>
            <a:prstGeom prst="rect">
              <a:avLst/>
            </a:prstGeom>
            <a:solidFill>
              <a:srgbClr val="E9F4EC"/>
            </a:solidFill>
          </p:spPr>
          <p:txBody>
            <a:bodyPr vert="vert270"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100" b="0" i="0" u="none" strike="noStrike" cap="none" normalizeH="0" baseline="0" noProof="0">
                  <a:ln>
                    <a:noFill/>
                  </a:ln>
                  <a:solidFill>
                    <a:prstClr val="black"/>
                  </a:solidFill>
                  <a:uLnTx/>
                  <a:uFillTx/>
                </a:rPr>
                <a:t>Niveau stratégique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CH" sz="1400" b="1">
                  <a:solidFill>
                    <a:prstClr val="black"/>
                  </a:solidFill>
                </a:rPr>
                <a:t>Comité directeur</a:t>
              </a: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D57D6DF0-5A39-44B9-9510-613CC9C3534B}"/>
                </a:ext>
              </a:extLst>
            </p:cNvPr>
            <p:cNvSpPr txBox="1"/>
            <p:nvPr/>
          </p:nvSpPr>
          <p:spPr>
            <a:xfrm>
              <a:off x="418788" y="1532327"/>
              <a:ext cx="11196000" cy="1429660"/>
            </a:xfrm>
            <a:prstGeom prst="rect">
              <a:avLst/>
            </a:prstGeom>
            <a:solidFill>
              <a:srgbClr val="FBEBE9"/>
            </a:solidFill>
          </p:spPr>
          <p:txBody>
            <a:bodyPr vert="vert270"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100" b="0" i="0" u="none" strike="noStrike" cap="none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</a:rPr>
                <a:t>Niveau </a:t>
              </a:r>
              <a:r>
                <a:rPr lang="fr-CH" sz="1100">
                  <a:solidFill>
                    <a:prstClr val="black"/>
                  </a:solidFill>
                </a:rPr>
                <a:t>des membres</a:t>
              </a:r>
              <a:endParaRPr kumimoji="0" lang="fr-CH" sz="1100" b="0" i="0" u="none" strike="noStrike" cap="none" normalizeH="0" baseline="0" noProof="0">
                <a:ln>
                  <a:noFill/>
                </a:ln>
                <a:solidFill>
                  <a:prstClr val="black"/>
                </a:solidFill>
                <a:uLnTx/>
                <a:uFillTx/>
              </a:endParaRPr>
            </a:p>
          </p:txBody>
        </p:sp>
      </p:grpSp>
      <p:cxnSp>
        <p:nvCxnSpPr>
          <p:cNvPr id="96" name="Gerader Verbinder 95">
            <a:extLst>
              <a:ext uri="{FF2B5EF4-FFF2-40B4-BE49-F238E27FC236}">
                <a16:creationId xmlns:a16="http://schemas.microsoft.com/office/drawing/2014/main" id="{41827E29-AF17-47B0-8FA2-5AE932BEE47D}"/>
              </a:ext>
            </a:extLst>
          </p:cNvPr>
          <p:cNvCxnSpPr>
            <a:cxnSpLocks/>
          </p:cNvCxnSpPr>
          <p:nvPr/>
        </p:nvCxnSpPr>
        <p:spPr>
          <a:xfrm flipV="1">
            <a:off x="1261483" y="3632169"/>
            <a:ext cx="0" cy="7122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r Verbinder 98">
            <a:extLst>
              <a:ext uri="{FF2B5EF4-FFF2-40B4-BE49-F238E27FC236}">
                <a16:creationId xmlns:a16="http://schemas.microsoft.com/office/drawing/2014/main" id="{BD58AAE5-1221-4C05-AE9E-F8ACDA42B621}"/>
              </a:ext>
            </a:extLst>
          </p:cNvPr>
          <p:cNvCxnSpPr>
            <a:cxnSpLocks/>
          </p:cNvCxnSpPr>
          <p:nvPr/>
        </p:nvCxnSpPr>
        <p:spPr>
          <a:xfrm flipV="1">
            <a:off x="4205628" y="3496975"/>
            <a:ext cx="0" cy="611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r Verbinder 103">
            <a:extLst>
              <a:ext uri="{FF2B5EF4-FFF2-40B4-BE49-F238E27FC236}">
                <a16:creationId xmlns:a16="http://schemas.microsoft.com/office/drawing/2014/main" id="{8434AF94-7ACD-4C26-A4CE-2177E4E7622B}"/>
              </a:ext>
            </a:extLst>
          </p:cNvPr>
          <p:cNvCxnSpPr>
            <a:cxnSpLocks/>
          </p:cNvCxnSpPr>
          <p:nvPr/>
        </p:nvCxnSpPr>
        <p:spPr>
          <a:xfrm flipV="1">
            <a:off x="3739720" y="4647485"/>
            <a:ext cx="0" cy="72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r Verbinder 105">
            <a:extLst>
              <a:ext uri="{FF2B5EF4-FFF2-40B4-BE49-F238E27FC236}">
                <a16:creationId xmlns:a16="http://schemas.microsoft.com/office/drawing/2014/main" id="{D1A57D6E-8E51-480F-AF0E-17D7737FDF65}"/>
              </a:ext>
            </a:extLst>
          </p:cNvPr>
          <p:cNvCxnSpPr>
            <a:cxnSpLocks/>
          </p:cNvCxnSpPr>
          <p:nvPr/>
        </p:nvCxnSpPr>
        <p:spPr>
          <a:xfrm flipV="1">
            <a:off x="7166543" y="3408304"/>
            <a:ext cx="0" cy="1081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r Verbinder 106">
            <a:extLst>
              <a:ext uri="{FF2B5EF4-FFF2-40B4-BE49-F238E27FC236}">
                <a16:creationId xmlns:a16="http://schemas.microsoft.com/office/drawing/2014/main" id="{AA270CA3-526B-4DBF-B246-344C5E462E6F}"/>
              </a:ext>
            </a:extLst>
          </p:cNvPr>
          <p:cNvCxnSpPr>
            <a:cxnSpLocks/>
          </p:cNvCxnSpPr>
          <p:nvPr/>
        </p:nvCxnSpPr>
        <p:spPr>
          <a:xfrm flipV="1">
            <a:off x="8647000" y="3439243"/>
            <a:ext cx="0" cy="1081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851147F9-4335-4097-86A9-EACC2E31524A}"/>
              </a:ext>
            </a:extLst>
          </p:cNvPr>
          <p:cNvCxnSpPr>
            <a:cxnSpLocks/>
          </p:cNvCxnSpPr>
          <p:nvPr/>
        </p:nvCxnSpPr>
        <p:spPr>
          <a:xfrm flipV="1">
            <a:off x="3125628" y="2782278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r Verbinder 83">
            <a:extLst>
              <a:ext uri="{FF2B5EF4-FFF2-40B4-BE49-F238E27FC236}">
                <a16:creationId xmlns:a16="http://schemas.microsoft.com/office/drawing/2014/main" id="{8AB7CDF5-A852-446E-B605-1ACC50F5751F}"/>
              </a:ext>
            </a:extLst>
          </p:cNvPr>
          <p:cNvCxnSpPr>
            <a:cxnSpLocks/>
          </p:cNvCxnSpPr>
          <p:nvPr/>
        </p:nvCxnSpPr>
        <p:spPr>
          <a:xfrm flipV="1">
            <a:off x="7534668" y="2782278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r Verbinder 90">
            <a:extLst>
              <a:ext uri="{FF2B5EF4-FFF2-40B4-BE49-F238E27FC236}">
                <a16:creationId xmlns:a16="http://schemas.microsoft.com/office/drawing/2014/main" id="{C59BA44A-DC54-4A78-BC27-8A101D4F165D}"/>
              </a:ext>
            </a:extLst>
          </p:cNvPr>
          <p:cNvCxnSpPr>
            <a:cxnSpLocks/>
          </p:cNvCxnSpPr>
          <p:nvPr/>
        </p:nvCxnSpPr>
        <p:spPr>
          <a:xfrm flipV="1">
            <a:off x="6064988" y="1888671"/>
            <a:ext cx="0" cy="12448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r Verbinder 91">
            <a:extLst>
              <a:ext uri="{FF2B5EF4-FFF2-40B4-BE49-F238E27FC236}">
                <a16:creationId xmlns:a16="http://schemas.microsoft.com/office/drawing/2014/main" id="{0B3ADE72-7E4B-4D6F-9DF4-2614168A6DBF}"/>
              </a:ext>
            </a:extLst>
          </p:cNvPr>
          <p:cNvCxnSpPr>
            <a:cxnSpLocks/>
          </p:cNvCxnSpPr>
          <p:nvPr/>
        </p:nvCxnSpPr>
        <p:spPr>
          <a:xfrm flipH="1" flipV="1">
            <a:off x="9003307" y="2782278"/>
            <a:ext cx="1041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r Verbinder 92">
            <a:extLst>
              <a:ext uri="{FF2B5EF4-FFF2-40B4-BE49-F238E27FC236}">
                <a16:creationId xmlns:a16="http://schemas.microsoft.com/office/drawing/2014/main" id="{CAA328B1-1A28-4D19-A282-4ADCCBEA907D}"/>
              </a:ext>
            </a:extLst>
          </p:cNvPr>
          <p:cNvCxnSpPr>
            <a:cxnSpLocks/>
          </p:cNvCxnSpPr>
          <p:nvPr/>
        </p:nvCxnSpPr>
        <p:spPr>
          <a:xfrm flipV="1">
            <a:off x="4595308" y="2782278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el 1">
            <a:extLst>
              <a:ext uri="{FF2B5EF4-FFF2-40B4-BE49-F238E27FC236}">
                <a16:creationId xmlns:a16="http://schemas.microsoft.com/office/drawing/2014/main" id="{E17FAFF0-B5DD-42C4-8B59-F2BA4F208CA4}"/>
              </a:ext>
            </a:extLst>
          </p:cNvPr>
          <p:cNvSpPr txBox="1">
            <a:spLocks/>
          </p:cNvSpPr>
          <p:nvPr/>
        </p:nvSpPr>
        <p:spPr>
          <a:xfrm>
            <a:off x="418786" y="751959"/>
            <a:ext cx="9515476" cy="96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3200" b="1" i="0" u="none" strike="noStrike" cap="none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Calibri"/>
                <a:ea typeface="+mj-ea"/>
                <a:cs typeface="+mj-cs"/>
              </a:rPr>
              <a:t>Organigramme 2026</a:t>
            </a:r>
          </a:p>
        </p:txBody>
      </p:sp>
      <p:sp>
        <p:nvSpPr>
          <p:cNvPr id="26" name="Textfeld 59">
            <a:extLst>
              <a:ext uri="{FF2B5EF4-FFF2-40B4-BE49-F238E27FC236}">
                <a16:creationId xmlns:a16="http://schemas.microsoft.com/office/drawing/2014/main" id="{26DEC02D-5FAC-4040-A9A4-E732CB2093CF}"/>
              </a:ext>
            </a:extLst>
          </p:cNvPr>
          <p:cNvSpPr txBox="1"/>
          <p:nvPr/>
        </p:nvSpPr>
        <p:spPr>
          <a:xfrm>
            <a:off x="5508171" y="1583247"/>
            <a:ext cx="1113634" cy="430887"/>
          </a:xfrm>
          <a:prstGeom prst="rect">
            <a:avLst/>
          </a:prstGeom>
          <a:solidFill>
            <a:srgbClr val="FB8FA6"/>
          </a:solidFill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H" sz="1050"/>
              <a:t>Assemblée générale</a:t>
            </a:r>
          </a:p>
        </p:txBody>
      </p:sp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0B148131-F465-428B-8E7F-FF5639269F5A}"/>
              </a:ext>
            </a:extLst>
          </p:cNvPr>
          <p:cNvGrpSpPr/>
          <p:nvPr/>
        </p:nvGrpSpPr>
        <p:grpSpPr>
          <a:xfrm>
            <a:off x="1115948" y="3086768"/>
            <a:ext cx="9898080" cy="612000"/>
            <a:chOff x="1115948" y="3688758"/>
            <a:chExt cx="9898080" cy="612000"/>
          </a:xfrm>
        </p:grpSpPr>
        <p:sp>
          <p:nvSpPr>
            <p:cNvPr id="28" name="Textfeld 61">
              <a:extLst>
                <a:ext uri="{FF2B5EF4-FFF2-40B4-BE49-F238E27FC236}">
                  <a16:creationId xmlns:a16="http://schemas.microsoft.com/office/drawing/2014/main" id="{A55291F9-AACD-40A7-8CA4-C7597723FCE0}"/>
                </a:ext>
              </a:extLst>
            </p:cNvPr>
            <p:cNvSpPr txBox="1"/>
            <p:nvPr/>
          </p:nvSpPr>
          <p:spPr>
            <a:xfrm>
              <a:off x="111594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/>
                <a:t>Présidium</a:t>
              </a:r>
            </a:p>
          </p:txBody>
        </p:sp>
        <p:sp>
          <p:nvSpPr>
            <p:cNvPr id="29" name="Textfeld 62">
              <a:extLst>
                <a:ext uri="{FF2B5EF4-FFF2-40B4-BE49-F238E27FC236}">
                  <a16:creationId xmlns:a16="http://schemas.microsoft.com/office/drawing/2014/main" id="{5D033BCF-CDE5-4B4D-8E1B-A2056F102A01}"/>
                </a:ext>
              </a:extLst>
            </p:cNvPr>
            <p:cNvSpPr txBox="1"/>
            <p:nvPr/>
          </p:nvSpPr>
          <p:spPr>
            <a:xfrm>
              <a:off x="258562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 dirty="0"/>
                <a:t> Domaine </a:t>
              </a:r>
            </a:p>
            <a:p>
              <a:pPr algn="ctr"/>
              <a:r>
                <a:rPr lang="fr-CH" sz="1050" dirty="0"/>
                <a:t>Finances</a:t>
              </a:r>
            </a:p>
          </p:txBody>
        </p:sp>
        <p:sp>
          <p:nvSpPr>
            <p:cNvPr id="30" name="Textfeld 63">
              <a:extLst>
                <a:ext uri="{FF2B5EF4-FFF2-40B4-BE49-F238E27FC236}">
                  <a16:creationId xmlns:a16="http://schemas.microsoft.com/office/drawing/2014/main" id="{72D56B15-1EF3-42F1-A8B0-2666E6F209FC}"/>
                </a:ext>
              </a:extLst>
            </p:cNvPr>
            <p:cNvSpPr txBox="1"/>
            <p:nvPr/>
          </p:nvSpPr>
          <p:spPr>
            <a:xfrm>
              <a:off x="405530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/>
                <a:t>Domaine</a:t>
              </a:r>
            </a:p>
            <a:p>
              <a:pPr algn="ctr"/>
              <a:r>
                <a:rPr lang="fr-CH" sz="1050"/>
                <a:t> Sport</a:t>
              </a:r>
            </a:p>
          </p:txBody>
        </p:sp>
        <p:sp>
          <p:nvSpPr>
            <p:cNvPr id="31" name="Textfeld 64">
              <a:extLst>
                <a:ext uri="{FF2B5EF4-FFF2-40B4-BE49-F238E27FC236}">
                  <a16:creationId xmlns:a16="http://schemas.microsoft.com/office/drawing/2014/main" id="{E25C8E98-8644-4A03-BA01-BB5B91A29D4F}"/>
                </a:ext>
              </a:extLst>
            </p:cNvPr>
            <p:cNvSpPr txBox="1"/>
            <p:nvPr/>
          </p:nvSpPr>
          <p:spPr>
            <a:xfrm>
              <a:off x="552498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/>
                <a:t>Domaine</a:t>
              </a:r>
            </a:p>
            <a:p>
              <a:pPr algn="ctr"/>
              <a:r>
                <a:rPr lang="fr-CH" sz="1050"/>
                <a:t>Administration</a:t>
              </a:r>
            </a:p>
          </p:txBody>
        </p:sp>
        <p:sp>
          <p:nvSpPr>
            <p:cNvPr id="32" name="Textfeld 65">
              <a:extLst>
                <a:ext uri="{FF2B5EF4-FFF2-40B4-BE49-F238E27FC236}">
                  <a16:creationId xmlns:a16="http://schemas.microsoft.com/office/drawing/2014/main" id="{A317AB3C-AC23-441C-BDFA-750B2CF6D7E4}"/>
                </a:ext>
              </a:extLst>
            </p:cNvPr>
            <p:cNvSpPr txBox="1"/>
            <p:nvPr/>
          </p:nvSpPr>
          <p:spPr>
            <a:xfrm>
              <a:off x="699466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/>
                <a:t>Domaine Communication</a:t>
              </a:r>
            </a:p>
          </p:txBody>
        </p:sp>
        <p:sp>
          <p:nvSpPr>
            <p:cNvPr id="33" name="Textfeld 66">
              <a:extLst>
                <a:ext uri="{FF2B5EF4-FFF2-40B4-BE49-F238E27FC236}">
                  <a16:creationId xmlns:a16="http://schemas.microsoft.com/office/drawing/2014/main" id="{35D472D8-A20F-4C5D-ACCE-8A505AF03A00}"/>
                </a:ext>
              </a:extLst>
            </p:cNvPr>
            <p:cNvSpPr txBox="1"/>
            <p:nvPr/>
          </p:nvSpPr>
          <p:spPr>
            <a:xfrm>
              <a:off x="846434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/>
                <a:t>Domaine</a:t>
              </a:r>
            </a:p>
            <a:p>
              <a:pPr algn="ctr"/>
              <a:r>
                <a:rPr lang="fr-CH" sz="1050"/>
                <a:t>Evénements et matériel</a:t>
              </a:r>
            </a:p>
          </p:txBody>
        </p:sp>
        <p:sp>
          <p:nvSpPr>
            <p:cNvPr id="34" name="Textfeld 67">
              <a:extLst>
                <a:ext uri="{FF2B5EF4-FFF2-40B4-BE49-F238E27FC236}">
                  <a16:creationId xmlns:a16="http://schemas.microsoft.com/office/drawing/2014/main" id="{1DE7E253-250D-441E-A9D3-AF24F2D6D1B7}"/>
                </a:ext>
              </a:extLst>
            </p:cNvPr>
            <p:cNvSpPr txBox="1"/>
            <p:nvPr/>
          </p:nvSpPr>
          <p:spPr>
            <a:xfrm>
              <a:off x="9934028" y="3688758"/>
              <a:ext cx="1080000" cy="612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/>
                <a:t>Participation</a:t>
              </a:r>
            </a:p>
          </p:txBody>
        </p:sp>
      </p:grp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6EE23816-DEFB-4645-90F2-FF9D086BB60B}"/>
              </a:ext>
            </a:extLst>
          </p:cNvPr>
          <p:cNvGrpSpPr/>
          <p:nvPr/>
        </p:nvGrpSpPr>
        <p:grpSpPr>
          <a:xfrm>
            <a:off x="1455583" y="3632168"/>
            <a:ext cx="9872962" cy="377967"/>
            <a:chOff x="1455583" y="4234158"/>
            <a:chExt cx="9872962" cy="377967"/>
          </a:xfrm>
        </p:grpSpPr>
        <p:sp>
          <p:nvSpPr>
            <p:cNvPr id="35" name="Textfeld 68">
              <a:extLst>
                <a:ext uri="{FF2B5EF4-FFF2-40B4-BE49-F238E27FC236}">
                  <a16:creationId xmlns:a16="http://schemas.microsoft.com/office/drawing/2014/main" id="{DC6FA2F6-D217-4822-90CB-99BFD9B89FE6}"/>
                </a:ext>
              </a:extLst>
            </p:cNvPr>
            <p:cNvSpPr txBox="1"/>
            <p:nvPr/>
          </p:nvSpPr>
          <p:spPr>
            <a:xfrm>
              <a:off x="1455583" y="4234159"/>
              <a:ext cx="900000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900" dirty="0"/>
                <a:t>Olivier Béguin</a:t>
              </a:r>
            </a:p>
          </p:txBody>
        </p:sp>
        <p:sp>
          <p:nvSpPr>
            <p:cNvPr id="36" name="Textfeld 69">
              <a:extLst>
                <a:ext uri="{FF2B5EF4-FFF2-40B4-BE49-F238E27FC236}">
                  <a16:creationId xmlns:a16="http://schemas.microsoft.com/office/drawing/2014/main" id="{FC0F61C6-793C-48EB-A607-EEC2428E5F67}"/>
                </a:ext>
              </a:extLst>
            </p:cNvPr>
            <p:cNvSpPr txBox="1"/>
            <p:nvPr/>
          </p:nvSpPr>
          <p:spPr>
            <a:xfrm>
              <a:off x="2925262" y="4234159"/>
              <a:ext cx="923007" cy="36631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900" dirty="0"/>
                <a:t>Emmanuelle </a:t>
              </a:r>
              <a:r>
                <a:rPr lang="de-CH" sz="900" dirty="0" err="1"/>
                <a:t>Cretenoud</a:t>
              </a:r>
              <a:endParaRPr lang="de-CH" sz="900" dirty="0"/>
            </a:p>
          </p:txBody>
        </p:sp>
        <p:sp>
          <p:nvSpPr>
            <p:cNvPr id="37" name="Textfeld 70">
              <a:extLst>
                <a:ext uri="{FF2B5EF4-FFF2-40B4-BE49-F238E27FC236}">
                  <a16:creationId xmlns:a16="http://schemas.microsoft.com/office/drawing/2014/main" id="{CB328042-564B-4D99-8AA9-A84F14BBFB59}"/>
                </a:ext>
              </a:extLst>
            </p:cNvPr>
            <p:cNvSpPr txBox="1"/>
            <p:nvPr/>
          </p:nvSpPr>
          <p:spPr>
            <a:xfrm>
              <a:off x="4394942" y="4234159"/>
              <a:ext cx="1028554" cy="37796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900" dirty="0"/>
                <a:t>Olivier Béguin</a:t>
              </a:r>
            </a:p>
          </p:txBody>
        </p:sp>
        <p:sp>
          <p:nvSpPr>
            <p:cNvPr id="38" name="Textfeld 71">
              <a:extLst>
                <a:ext uri="{FF2B5EF4-FFF2-40B4-BE49-F238E27FC236}">
                  <a16:creationId xmlns:a16="http://schemas.microsoft.com/office/drawing/2014/main" id="{6035C4BC-FDEB-4534-A621-AB476CA342B0}"/>
                </a:ext>
              </a:extLst>
            </p:cNvPr>
            <p:cNvSpPr txBox="1"/>
            <p:nvPr/>
          </p:nvSpPr>
          <p:spPr>
            <a:xfrm>
              <a:off x="5864622" y="4234158"/>
              <a:ext cx="908117" cy="34189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900" dirty="0"/>
                <a:t>Domenica Rosano</a:t>
              </a:r>
            </a:p>
          </p:txBody>
        </p:sp>
        <p:sp>
          <p:nvSpPr>
            <p:cNvPr id="39" name="Textfeld 72">
              <a:extLst>
                <a:ext uri="{FF2B5EF4-FFF2-40B4-BE49-F238E27FC236}">
                  <a16:creationId xmlns:a16="http://schemas.microsoft.com/office/drawing/2014/main" id="{351BE519-DB7B-4857-90A9-0BBF921D310F}"/>
                </a:ext>
              </a:extLst>
            </p:cNvPr>
            <p:cNvSpPr txBox="1"/>
            <p:nvPr/>
          </p:nvSpPr>
          <p:spPr>
            <a:xfrm>
              <a:off x="7334303" y="4234159"/>
              <a:ext cx="900000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900" dirty="0"/>
                <a:t>Olivier Béguin</a:t>
              </a:r>
            </a:p>
          </p:txBody>
        </p:sp>
        <p:sp>
          <p:nvSpPr>
            <p:cNvPr id="40" name="Textfeld 73">
              <a:extLst>
                <a:ext uri="{FF2B5EF4-FFF2-40B4-BE49-F238E27FC236}">
                  <a16:creationId xmlns:a16="http://schemas.microsoft.com/office/drawing/2014/main" id="{71F1FA60-6F64-42D4-8395-8BABB3DB7D21}"/>
                </a:ext>
              </a:extLst>
            </p:cNvPr>
            <p:cNvSpPr txBox="1"/>
            <p:nvPr/>
          </p:nvSpPr>
          <p:spPr>
            <a:xfrm>
              <a:off x="8803983" y="4234159"/>
              <a:ext cx="900000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900" dirty="0"/>
                <a:t>Ivan Vazquez</a:t>
              </a:r>
            </a:p>
          </p:txBody>
        </p:sp>
        <p:sp>
          <p:nvSpPr>
            <p:cNvPr id="41" name="Textfeld 74">
              <a:extLst>
                <a:ext uri="{FF2B5EF4-FFF2-40B4-BE49-F238E27FC236}">
                  <a16:creationId xmlns:a16="http://schemas.microsoft.com/office/drawing/2014/main" id="{82344F0C-2165-4643-BC1F-052317AA7E50}"/>
                </a:ext>
              </a:extLst>
            </p:cNvPr>
            <p:cNvSpPr txBox="1"/>
            <p:nvPr/>
          </p:nvSpPr>
          <p:spPr>
            <a:xfrm>
              <a:off x="10273662" y="4234159"/>
              <a:ext cx="1054883" cy="272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82452"/>
              </a:solidFill>
            </a:ln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CH" sz="900" dirty="0" err="1"/>
                <a:t>vacant</a:t>
              </a:r>
              <a:endParaRPr lang="de-CH" sz="900" dirty="0"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CA85655-F1BD-4072-8DC1-000ED7BCD842}"/>
              </a:ext>
            </a:extLst>
          </p:cNvPr>
          <p:cNvGrpSpPr/>
          <p:nvPr/>
        </p:nvGrpSpPr>
        <p:grpSpPr>
          <a:xfrm>
            <a:off x="1122078" y="4286472"/>
            <a:ext cx="8422270" cy="468000"/>
            <a:chOff x="1122078" y="4400772"/>
            <a:chExt cx="8422270" cy="468000"/>
          </a:xfrm>
        </p:grpSpPr>
        <p:sp>
          <p:nvSpPr>
            <p:cNvPr id="78" name="Textfeld 64">
              <a:extLst>
                <a:ext uri="{FF2B5EF4-FFF2-40B4-BE49-F238E27FC236}">
                  <a16:creationId xmlns:a16="http://schemas.microsoft.com/office/drawing/2014/main" id="{21C1CDF3-4AAB-49F8-939B-E26D181EC531}"/>
                </a:ext>
              </a:extLst>
            </p:cNvPr>
            <p:cNvSpPr txBox="1"/>
            <p:nvPr/>
          </p:nvSpPr>
          <p:spPr>
            <a:xfrm>
              <a:off x="1122078" y="4400772"/>
              <a:ext cx="1080000" cy="468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/>
                <a:t>Domaine</a:t>
              </a:r>
            </a:p>
            <a:p>
              <a:pPr algn="ctr"/>
              <a:r>
                <a:rPr lang="fr-CH" sz="1050"/>
                <a:t>Bénévolat</a:t>
              </a:r>
            </a:p>
          </p:txBody>
        </p:sp>
        <p:sp>
          <p:nvSpPr>
            <p:cNvPr id="79" name="Textfeld 64">
              <a:extLst>
                <a:ext uri="{FF2B5EF4-FFF2-40B4-BE49-F238E27FC236}">
                  <a16:creationId xmlns:a16="http://schemas.microsoft.com/office/drawing/2014/main" id="{7B93A2D4-8C93-4DB1-8F50-E9500923C494}"/>
                </a:ext>
              </a:extLst>
            </p:cNvPr>
            <p:cNvSpPr txBox="1"/>
            <p:nvPr/>
          </p:nvSpPr>
          <p:spPr>
            <a:xfrm>
              <a:off x="3561818" y="4400772"/>
              <a:ext cx="1080000" cy="468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/>
                <a:t>Entraîneurs</a:t>
              </a:r>
            </a:p>
          </p:txBody>
        </p:sp>
        <p:sp>
          <p:nvSpPr>
            <p:cNvPr id="80" name="Textfeld 64">
              <a:extLst>
                <a:ext uri="{FF2B5EF4-FFF2-40B4-BE49-F238E27FC236}">
                  <a16:creationId xmlns:a16="http://schemas.microsoft.com/office/drawing/2014/main" id="{56FAF976-11F2-4B0C-9A37-2B4E3E3F7070}"/>
                </a:ext>
              </a:extLst>
            </p:cNvPr>
            <p:cNvSpPr txBox="1"/>
            <p:nvPr/>
          </p:nvSpPr>
          <p:spPr>
            <a:xfrm>
              <a:off x="4949456" y="4400772"/>
              <a:ext cx="1080000" cy="468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/>
                <a:t>Coach J+S</a:t>
              </a:r>
            </a:p>
          </p:txBody>
        </p:sp>
        <p:sp>
          <p:nvSpPr>
            <p:cNvPr id="81" name="Textfeld 64">
              <a:extLst>
                <a:ext uri="{FF2B5EF4-FFF2-40B4-BE49-F238E27FC236}">
                  <a16:creationId xmlns:a16="http://schemas.microsoft.com/office/drawing/2014/main" id="{09B66B95-A79D-431F-A79C-BBB510389918}"/>
                </a:ext>
              </a:extLst>
            </p:cNvPr>
            <p:cNvSpPr txBox="1"/>
            <p:nvPr/>
          </p:nvSpPr>
          <p:spPr>
            <a:xfrm>
              <a:off x="6994668" y="4400772"/>
              <a:ext cx="1080000" cy="46800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/>
                <a:t>Webmaster</a:t>
              </a:r>
            </a:p>
          </p:txBody>
        </p:sp>
        <p:sp>
          <p:nvSpPr>
            <p:cNvPr id="82" name="Textfeld 64">
              <a:extLst>
                <a:ext uri="{FF2B5EF4-FFF2-40B4-BE49-F238E27FC236}">
                  <a16:creationId xmlns:a16="http://schemas.microsoft.com/office/drawing/2014/main" id="{9A780B68-84E3-4623-A719-683514D681F1}"/>
                </a:ext>
              </a:extLst>
            </p:cNvPr>
            <p:cNvSpPr txBox="1"/>
            <p:nvPr/>
          </p:nvSpPr>
          <p:spPr>
            <a:xfrm>
              <a:off x="8476560" y="4400772"/>
              <a:ext cx="1067788" cy="380310"/>
            </a:xfrm>
            <a:prstGeom prst="rect">
              <a:avLst/>
            </a:prstGeom>
            <a:solidFill>
              <a:srgbClr val="FB8FA6"/>
            </a:solidFill>
          </p:spPr>
          <p:txBody>
            <a:bodyPr wrap="square" rtlCol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CH" sz="1050" dirty="0"/>
                <a:t>CO d’événements</a:t>
              </a:r>
            </a:p>
          </p:txBody>
        </p:sp>
      </p:grpSp>
      <p:sp>
        <p:nvSpPr>
          <p:cNvPr id="83" name="Textfeld 64">
            <a:extLst>
              <a:ext uri="{FF2B5EF4-FFF2-40B4-BE49-F238E27FC236}">
                <a16:creationId xmlns:a16="http://schemas.microsoft.com/office/drawing/2014/main" id="{A5600BAE-9D00-49A5-8D76-F45A0B22F7CB}"/>
              </a:ext>
            </a:extLst>
          </p:cNvPr>
          <p:cNvSpPr txBox="1"/>
          <p:nvPr/>
        </p:nvSpPr>
        <p:spPr>
          <a:xfrm>
            <a:off x="10445836" y="5716350"/>
            <a:ext cx="1080000" cy="468000"/>
          </a:xfrm>
          <a:prstGeom prst="rect">
            <a:avLst/>
          </a:prstGeom>
          <a:solidFill>
            <a:srgbClr val="FB8FA6"/>
          </a:solidFill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H" sz="1050"/>
              <a:t>Bénévoles</a:t>
            </a:r>
          </a:p>
        </p:txBody>
      </p:sp>
      <p:sp>
        <p:nvSpPr>
          <p:cNvPr id="85" name="Textfeld 70">
            <a:extLst>
              <a:ext uri="{FF2B5EF4-FFF2-40B4-BE49-F238E27FC236}">
                <a16:creationId xmlns:a16="http://schemas.microsoft.com/office/drawing/2014/main" id="{6A5F6590-AE3F-4C1A-8422-89E227EC6BEF}"/>
              </a:ext>
            </a:extLst>
          </p:cNvPr>
          <p:cNvSpPr txBox="1"/>
          <p:nvPr/>
        </p:nvSpPr>
        <p:spPr>
          <a:xfrm>
            <a:off x="3865290" y="4666782"/>
            <a:ext cx="924109" cy="350634"/>
          </a:xfrm>
          <a:prstGeom prst="rect">
            <a:avLst/>
          </a:prstGeom>
          <a:solidFill>
            <a:schemeClr val="bg1"/>
          </a:solidFill>
          <a:ln>
            <a:solidFill>
              <a:srgbClr val="F82452"/>
            </a:solidFill>
          </a:ln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900" dirty="0"/>
              <a:t>Marco Gloria</a:t>
            </a:r>
          </a:p>
          <a:p>
            <a:pPr algn="ctr"/>
            <a:r>
              <a:rPr lang="de-CH" sz="900" dirty="0"/>
              <a:t>Loïc Béguin</a:t>
            </a:r>
          </a:p>
        </p:txBody>
      </p:sp>
      <p:sp>
        <p:nvSpPr>
          <p:cNvPr id="86" name="Textfeld 70">
            <a:extLst>
              <a:ext uri="{FF2B5EF4-FFF2-40B4-BE49-F238E27FC236}">
                <a16:creationId xmlns:a16="http://schemas.microsoft.com/office/drawing/2014/main" id="{DEBDF984-B2BB-4845-8CA7-97AB585FF3C0}"/>
              </a:ext>
            </a:extLst>
          </p:cNvPr>
          <p:cNvSpPr txBox="1"/>
          <p:nvPr/>
        </p:nvSpPr>
        <p:spPr>
          <a:xfrm>
            <a:off x="1456972" y="4697714"/>
            <a:ext cx="985222" cy="379773"/>
          </a:xfrm>
          <a:prstGeom prst="rect">
            <a:avLst/>
          </a:prstGeom>
          <a:solidFill>
            <a:schemeClr val="bg1"/>
          </a:solidFill>
          <a:ln>
            <a:solidFill>
              <a:srgbClr val="F82452"/>
            </a:solidFill>
          </a:ln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900" dirty="0"/>
              <a:t>Emmanuelle </a:t>
            </a:r>
            <a:r>
              <a:rPr lang="de-CH" sz="900" dirty="0" err="1"/>
              <a:t>Cretenoud</a:t>
            </a:r>
            <a:endParaRPr lang="de-CH" sz="900" dirty="0"/>
          </a:p>
        </p:txBody>
      </p:sp>
      <p:sp>
        <p:nvSpPr>
          <p:cNvPr id="87" name="Textfeld 70">
            <a:extLst>
              <a:ext uri="{FF2B5EF4-FFF2-40B4-BE49-F238E27FC236}">
                <a16:creationId xmlns:a16="http://schemas.microsoft.com/office/drawing/2014/main" id="{1DF0CA97-4B0B-4256-9A36-B35120639B3B}"/>
              </a:ext>
            </a:extLst>
          </p:cNvPr>
          <p:cNvSpPr txBox="1"/>
          <p:nvPr/>
        </p:nvSpPr>
        <p:spPr>
          <a:xfrm>
            <a:off x="7279859" y="4669145"/>
            <a:ext cx="900000" cy="230832"/>
          </a:xfrm>
          <a:prstGeom prst="rect">
            <a:avLst/>
          </a:prstGeom>
          <a:solidFill>
            <a:schemeClr val="bg1"/>
          </a:solidFill>
          <a:ln>
            <a:solidFill>
              <a:srgbClr val="F82452"/>
            </a:solidFill>
          </a:ln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900" dirty="0"/>
              <a:t>Olivier Béguin</a:t>
            </a:r>
          </a:p>
        </p:txBody>
      </p:sp>
      <p:sp>
        <p:nvSpPr>
          <p:cNvPr id="88" name="Textfeld 70">
            <a:extLst>
              <a:ext uri="{FF2B5EF4-FFF2-40B4-BE49-F238E27FC236}">
                <a16:creationId xmlns:a16="http://schemas.microsoft.com/office/drawing/2014/main" id="{A58ACB6B-B22E-447B-9808-DD9FEC932BFE}"/>
              </a:ext>
            </a:extLst>
          </p:cNvPr>
          <p:cNvSpPr txBox="1"/>
          <p:nvPr/>
        </p:nvSpPr>
        <p:spPr>
          <a:xfrm>
            <a:off x="5260235" y="4647484"/>
            <a:ext cx="900000" cy="230832"/>
          </a:xfrm>
          <a:prstGeom prst="rect">
            <a:avLst/>
          </a:prstGeom>
          <a:solidFill>
            <a:schemeClr val="bg1"/>
          </a:solidFill>
          <a:ln>
            <a:solidFill>
              <a:srgbClr val="F82452"/>
            </a:solidFill>
          </a:ln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900" dirty="0"/>
              <a:t>Ivan Vazquez</a:t>
            </a:r>
          </a:p>
        </p:txBody>
      </p:sp>
      <p:sp>
        <p:nvSpPr>
          <p:cNvPr id="90" name="Textfeld 64">
            <a:extLst>
              <a:ext uri="{FF2B5EF4-FFF2-40B4-BE49-F238E27FC236}">
                <a16:creationId xmlns:a16="http://schemas.microsoft.com/office/drawing/2014/main" id="{53D519AF-16F1-43B0-BDE4-6F12A7A17745}"/>
              </a:ext>
            </a:extLst>
          </p:cNvPr>
          <p:cNvSpPr txBox="1"/>
          <p:nvPr/>
        </p:nvSpPr>
        <p:spPr>
          <a:xfrm>
            <a:off x="3579385" y="5175224"/>
            <a:ext cx="1080000" cy="324000"/>
          </a:xfrm>
          <a:prstGeom prst="rect">
            <a:avLst/>
          </a:prstGeom>
          <a:solidFill>
            <a:srgbClr val="FB8FA6"/>
          </a:solidFill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H" sz="1050"/>
              <a:t>1418coaches</a:t>
            </a:r>
          </a:p>
        </p:txBody>
      </p:sp>
      <p:sp>
        <p:nvSpPr>
          <p:cNvPr id="89" name="Textfeld 70">
            <a:extLst>
              <a:ext uri="{FF2B5EF4-FFF2-40B4-BE49-F238E27FC236}">
                <a16:creationId xmlns:a16="http://schemas.microsoft.com/office/drawing/2014/main" id="{59A88106-DA0A-4C93-98B5-609323553F13}"/>
              </a:ext>
            </a:extLst>
          </p:cNvPr>
          <p:cNvSpPr txBox="1"/>
          <p:nvPr/>
        </p:nvSpPr>
        <p:spPr>
          <a:xfrm>
            <a:off x="3865291" y="5423131"/>
            <a:ext cx="900000" cy="230832"/>
          </a:xfrm>
          <a:prstGeom prst="rect">
            <a:avLst/>
          </a:prstGeom>
          <a:solidFill>
            <a:schemeClr val="bg1"/>
          </a:solidFill>
          <a:ln>
            <a:solidFill>
              <a:srgbClr val="F82452"/>
            </a:solidFill>
          </a:ln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900" dirty="0" err="1"/>
              <a:t>vacant</a:t>
            </a:r>
            <a:endParaRPr lang="de-CH" sz="900" dirty="0"/>
          </a:p>
        </p:txBody>
      </p: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1AF0A483-43A0-442A-8BA6-AB1714E25729}"/>
              </a:ext>
            </a:extLst>
          </p:cNvPr>
          <p:cNvGrpSpPr/>
          <p:nvPr/>
        </p:nvGrpSpPr>
        <p:grpSpPr>
          <a:xfrm>
            <a:off x="1655949" y="2774193"/>
            <a:ext cx="8818080" cy="312575"/>
            <a:chOff x="1655949" y="2774193"/>
            <a:chExt cx="8818080" cy="312575"/>
          </a:xfrm>
        </p:grpSpPr>
        <p:cxnSp>
          <p:nvCxnSpPr>
            <p:cNvPr id="11" name="Verbinder: gewinkelt 10">
              <a:extLst>
                <a:ext uri="{FF2B5EF4-FFF2-40B4-BE49-F238E27FC236}">
                  <a16:creationId xmlns:a16="http://schemas.microsoft.com/office/drawing/2014/main" id="{0279745D-B943-4D1E-AA9E-9E65620FD31D}"/>
                </a:ext>
              </a:extLst>
            </p:cNvPr>
            <p:cNvCxnSpPr>
              <a:cxnSpLocks/>
              <a:stCxn id="28" idx="0"/>
            </p:cNvCxnSpPr>
            <p:nvPr/>
          </p:nvCxnSpPr>
          <p:spPr>
            <a:xfrm rot="5400000" flipH="1" flipV="1">
              <a:off x="3719687" y="710455"/>
              <a:ext cx="312575" cy="4440052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Verbinder: gewinkelt 43">
              <a:extLst>
                <a:ext uri="{FF2B5EF4-FFF2-40B4-BE49-F238E27FC236}">
                  <a16:creationId xmlns:a16="http://schemas.microsoft.com/office/drawing/2014/main" id="{2AE11552-5F72-4F3E-A803-132AD3FF2CB7}"/>
                </a:ext>
              </a:extLst>
            </p:cNvPr>
            <p:cNvCxnSpPr>
              <a:cxnSpLocks/>
              <a:stCxn id="34" idx="0"/>
            </p:cNvCxnSpPr>
            <p:nvPr/>
          </p:nvCxnSpPr>
          <p:spPr>
            <a:xfrm rot="16200000" flipV="1">
              <a:off x="8009786" y="622526"/>
              <a:ext cx="312575" cy="4615910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713CE115-E70D-4FD1-A464-9FA90DC3EBAE}"/>
              </a:ext>
            </a:extLst>
          </p:cNvPr>
          <p:cNvGrpSpPr/>
          <p:nvPr/>
        </p:nvGrpSpPr>
        <p:grpSpPr>
          <a:xfrm>
            <a:off x="4101818" y="4109996"/>
            <a:ext cx="1387638" cy="176476"/>
            <a:chOff x="4101818" y="4109996"/>
            <a:chExt cx="1387638" cy="176476"/>
          </a:xfrm>
        </p:grpSpPr>
        <p:cxnSp>
          <p:nvCxnSpPr>
            <p:cNvPr id="50" name="Verbinder: gewinkelt 49">
              <a:extLst>
                <a:ext uri="{FF2B5EF4-FFF2-40B4-BE49-F238E27FC236}">
                  <a16:creationId xmlns:a16="http://schemas.microsoft.com/office/drawing/2014/main" id="{2FA500CF-9615-4CA3-97A7-8D67E0B482C1}"/>
                </a:ext>
              </a:extLst>
            </p:cNvPr>
            <p:cNvCxnSpPr>
              <a:cxnSpLocks/>
              <a:stCxn id="79" idx="0"/>
            </p:cNvCxnSpPr>
            <p:nvPr/>
          </p:nvCxnSpPr>
          <p:spPr>
            <a:xfrm rot="5400000" flipH="1" flipV="1">
              <a:off x="4296283" y="3915531"/>
              <a:ext cx="176476" cy="565406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Verbinder: gewinkelt 52">
              <a:extLst>
                <a:ext uri="{FF2B5EF4-FFF2-40B4-BE49-F238E27FC236}">
                  <a16:creationId xmlns:a16="http://schemas.microsoft.com/office/drawing/2014/main" id="{3C85AEE4-5F3D-47D9-B337-9AD0B2627ABA}"/>
                </a:ext>
              </a:extLst>
            </p:cNvPr>
            <p:cNvCxnSpPr>
              <a:cxnSpLocks/>
              <a:stCxn id="80" idx="0"/>
            </p:cNvCxnSpPr>
            <p:nvPr/>
          </p:nvCxnSpPr>
          <p:spPr>
            <a:xfrm rot="16200000" flipV="1">
              <a:off x="4828443" y="3625459"/>
              <a:ext cx="176476" cy="1145550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Rectangle 1">
            <a:extLst>
              <a:ext uri="{FF2B5EF4-FFF2-40B4-BE49-F238E27FC236}">
                <a16:creationId xmlns:a16="http://schemas.microsoft.com/office/drawing/2014/main" id="{E463ECCF-60D9-4F16-9ED7-5DB5EAA6B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913" y="6438344"/>
            <a:ext cx="1130087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Badminton Club </a:t>
            </a:r>
            <a:r>
              <a:rPr kumimoji="0" lang="fr-CH" sz="1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Collombey-Muraz</a:t>
            </a:r>
            <a:r>
              <a:rPr kumimoji="0" lang="fr-CH" sz="1000" b="0" i="0" strike="noStrike" cap="none" normalizeH="0" baseline="0" dirty="0">
                <a:ln>
                  <a:noFill/>
                </a:ln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| </a:t>
            </a:r>
            <a:r>
              <a:rPr lang="fr-CH" sz="1000" dirty="0">
                <a:solidFill>
                  <a:srgbClr val="0070C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www.bc-collombey-muraz.ch</a:t>
            </a:r>
            <a:r>
              <a:rPr kumimoji="0" lang="fr-CH" sz="1000" b="0" i="0" strike="noStrike" cap="none" normalizeH="0" baseline="0" dirty="0">
                <a:ln>
                  <a:noFill/>
                </a:ln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10" name="Gerader Verbinder 109">
            <a:extLst>
              <a:ext uri="{FF2B5EF4-FFF2-40B4-BE49-F238E27FC236}">
                <a16:creationId xmlns:a16="http://schemas.microsoft.com/office/drawing/2014/main" id="{7656A090-BE75-4D35-BBF7-51779CBE3009}"/>
              </a:ext>
            </a:extLst>
          </p:cNvPr>
          <p:cNvCxnSpPr>
            <a:cxnSpLocks/>
          </p:cNvCxnSpPr>
          <p:nvPr/>
        </p:nvCxnSpPr>
        <p:spPr>
          <a:xfrm flipH="1">
            <a:off x="5509242" y="2306789"/>
            <a:ext cx="53895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60">
            <a:extLst>
              <a:ext uri="{FF2B5EF4-FFF2-40B4-BE49-F238E27FC236}">
                <a16:creationId xmlns:a16="http://schemas.microsoft.com/office/drawing/2014/main" id="{F023C07E-791F-48FE-8317-08BAEB51F090}"/>
              </a:ext>
            </a:extLst>
          </p:cNvPr>
          <p:cNvSpPr txBox="1"/>
          <p:nvPr/>
        </p:nvSpPr>
        <p:spPr>
          <a:xfrm>
            <a:off x="4578491" y="2099040"/>
            <a:ext cx="1113634" cy="415498"/>
          </a:xfrm>
          <a:prstGeom prst="rect">
            <a:avLst/>
          </a:prstGeom>
          <a:solidFill>
            <a:srgbClr val="FB8FA6"/>
          </a:solidFill>
        </p:spPr>
        <p:txBody>
          <a:bodyPr wrap="square" rtlCol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H" sz="1050"/>
              <a:t>Révision des comptes</a:t>
            </a:r>
          </a:p>
        </p:txBody>
      </p:sp>
      <p:sp>
        <p:nvSpPr>
          <p:cNvPr id="9" name="Sprechblase: rechteckig 8">
            <a:extLst>
              <a:ext uri="{FF2B5EF4-FFF2-40B4-BE49-F238E27FC236}">
                <a16:creationId xmlns:a16="http://schemas.microsoft.com/office/drawing/2014/main" id="{D2E13C44-EF61-4F85-86CF-B6A75F506131}"/>
              </a:ext>
            </a:extLst>
          </p:cNvPr>
          <p:cNvSpPr/>
          <p:nvPr/>
        </p:nvSpPr>
        <p:spPr>
          <a:xfrm>
            <a:off x="733163" y="1512654"/>
            <a:ext cx="1113634" cy="1006722"/>
          </a:xfrm>
          <a:prstGeom prst="wedgeRectCallout">
            <a:avLst>
              <a:gd name="adj1" fmla="val 32352"/>
              <a:gd name="adj2" fmla="val 10697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Planification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Développement du club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Bénévolat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Culture du club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Relations publiques</a:t>
            </a:r>
          </a:p>
        </p:txBody>
      </p:sp>
      <p:sp>
        <p:nvSpPr>
          <p:cNvPr id="59" name="Sprechblase: rechteckig 58">
            <a:extLst>
              <a:ext uri="{FF2B5EF4-FFF2-40B4-BE49-F238E27FC236}">
                <a16:creationId xmlns:a16="http://schemas.microsoft.com/office/drawing/2014/main" id="{F86B47D4-7E79-4641-B397-D4151DA67AEE}"/>
              </a:ext>
            </a:extLst>
          </p:cNvPr>
          <p:cNvSpPr/>
          <p:nvPr/>
        </p:nvSpPr>
        <p:spPr>
          <a:xfrm>
            <a:off x="1936043" y="1793746"/>
            <a:ext cx="1113634" cy="725630"/>
          </a:xfrm>
          <a:prstGeom prst="wedgeRectCallout">
            <a:avLst>
              <a:gd name="adj1" fmla="val 57376"/>
              <a:gd name="adj2" fmla="val 1276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Comptabilité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Planification des finances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Clôture des comptes</a:t>
            </a:r>
          </a:p>
        </p:txBody>
      </p:sp>
      <p:sp>
        <p:nvSpPr>
          <p:cNvPr id="60" name="Sprechblase: rechteckig 59">
            <a:extLst>
              <a:ext uri="{FF2B5EF4-FFF2-40B4-BE49-F238E27FC236}">
                <a16:creationId xmlns:a16="http://schemas.microsoft.com/office/drawing/2014/main" id="{FC364B66-173E-4164-B58A-0C7F4CCEF479}"/>
              </a:ext>
            </a:extLst>
          </p:cNvPr>
          <p:cNvSpPr/>
          <p:nvPr/>
        </p:nvSpPr>
        <p:spPr>
          <a:xfrm>
            <a:off x="3138924" y="1583572"/>
            <a:ext cx="1355922" cy="935804"/>
          </a:xfrm>
          <a:prstGeom prst="wedgeRectCallout">
            <a:avLst>
              <a:gd name="adj1" fmla="val 57739"/>
              <a:gd name="adj2" fmla="val 10958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  <a:ea typeface="+mn-ea"/>
                <a:cs typeface="+mn-cs"/>
              </a:rPr>
              <a:t>Coordination des activités sportives (entraînements, championnats)</a:t>
            </a:r>
          </a:p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  <a:ea typeface="+mn-ea"/>
                <a:cs typeface="+mn-cs"/>
              </a:rPr>
              <a:t>Responsabilité de la relève</a:t>
            </a:r>
          </a:p>
          <a:p>
            <a:pPr marL="0" lvl="0" indent="0" algn="l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  <a:ea typeface="+mn-ea"/>
                <a:cs typeface="+mn-cs"/>
              </a:rPr>
              <a:t>Responsabilité des entraîneurs/moniteurs</a:t>
            </a:r>
          </a:p>
        </p:txBody>
      </p:sp>
      <p:sp>
        <p:nvSpPr>
          <p:cNvPr id="63" name="Sprechblase: rechteckig 62">
            <a:extLst>
              <a:ext uri="{FF2B5EF4-FFF2-40B4-BE49-F238E27FC236}">
                <a16:creationId xmlns:a16="http://schemas.microsoft.com/office/drawing/2014/main" id="{48AFC5E0-7CA8-4BA3-A1BC-F9709D3B063C}"/>
              </a:ext>
            </a:extLst>
          </p:cNvPr>
          <p:cNvSpPr/>
          <p:nvPr/>
        </p:nvSpPr>
        <p:spPr>
          <a:xfrm>
            <a:off x="6670669" y="1793746"/>
            <a:ext cx="1113634" cy="699022"/>
          </a:xfrm>
          <a:prstGeom prst="wedgeRectCallout">
            <a:avLst>
              <a:gd name="adj1" fmla="val -100587"/>
              <a:gd name="adj2" fmla="val 13164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Coach J+S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Liste des membres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Procès-verbaux</a:t>
            </a:r>
          </a:p>
        </p:txBody>
      </p:sp>
      <p:sp>
        <p:nvSpPr>
          <p:cNvPr id="65" name="Sprechblase: rechteckig 64">
            <a:extLst>
              <a:ext uri="{FF2B5EF4-FFF2-40B4-BE49-F238E27FC236}">
                <a16:creationId xmlns:a16="http://schemas.microsoft.com/office/drawing/2014/main" id="{067742BB-BAE8-47B3-B148-8C9CC466AC69}"/>
              </a:ext>
            </a:extLst>
          </p:cNvPr>
          <p:cNvSpPr/>
          <p:nvPr/>
        </p:nvSpPr>
        <p:spPr>
          <a:xfrm>
            <a:off x="7894033" y="1840464"/>
            <a:ext cx="1113634" cy="652304"/>
          </a:xfrm>
          <a:prstGeom prst="wedgeRectCallout">
            <a:avLst>
              <a:gd name="adj1" fmla="val -80255"/>
              <a:gd name="adj2" fmla="val 14047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Communication interne et externe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Sponsoring</a:t>
            </a:r>
          </a:p>
        </p:txBody>
      </p:sp>
      <p:sp>
        <p:nvSpPr>
          <p:cNvPr id="66" name="Sprechblase: rechteckig 65">
            <a:extLst>
              <a:ext uri="{FF2B5EF4-FFF2-40B4-BE49-F238E27FC236}">
                <a16:creationId xmlns:a16="http://schemas.microsoft.com/office/drawing/2014/main" id="{99D3F25C-F6BF-4843-AA7A-649C076D877D}"/>
              </a:ext>
            </a:extLst>
          </p:cNvPr>
          <p:cNvSpPr/>
          <p:nvPr/>
        </p:nvSpPr>
        <p:spPr>
          <a:xfrm>
            <a:off x="9117397" y="1628822"/>
            <a:ext cx="1308709" cy="863946"/>
          </a:xfrm>
          <a:prstGeom prst="wedgeRectCallout">
            <a:avLst>
              <a:gd name="adj1" fmla="val -56646"/>
              <a:gd name="adj2" fmla="val 11664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Responsabilité de la coordination globale des événements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Responsabilité du matériel (acquisition, stockage, entretien)</a:t>
            </a:r>
          </a:p>
        </p:txBody>
      </p:sp>
      <p:sp>
        <p:nvSpPr>
          <p:cNvPr id="67" name="Sprechblase: rechteckig 66">
            <a:extLst>
              <a:ext uri="{FF2B5EF4-FFF2-40B4-BE49-F238E27FC236}">
                <a16:creationId xmlns:a16="http://schemas.microsoft.com/office/drawing/2014/main" id="{26835516-1652-432E-8CE6-E7580C654856}"/>
              </a:ext>
            </a:extLst>
          </p:cNvPr>
          <p:cNvSpPr/>
          <p:nvPr/>
        </p:nvSpPr>
        <p:spPr>
          <a:xfrm>
            <a:off x="10535837" y="2058826"/>
            <a:ext cx="1031653" cy="433941"/>
          </a:xfrm>
          <a:prstGeom prst="wedgeRectCallout">
            <a:avLst>
              <a:gd name="adj1" fmla="val -54770"/>
              <a:gd name="adj2" fmla="val 19593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Conseils</a:t>
            </a:r>
          </a:p>
        </p:txBody>
      </p:sp>
      <p:sp>
        <p:nvSpPr>
          <p:cNvPr id="68" name="Sprechblase: rechteckig 67">
            <a:extLst>
              <a:ext uri="{FF2B5EF4-FFF2-40B4-BE49-F238E27FC236}">
                <a16:creationId xmlns:a16="http://schemas.microsoft.com/office/drawing/2014/main" id="{CEFB84D1-3EFB-40BF-B44C-19A72207A882}"/>
              </a:ext>
            </a:extLst>
          </p:cNvPr>
          <p:cNvSpPr/>
          <p:nvPr/>
        </p:nvSpPr>
        <p:spPr>
          <a:xfrm>
            <a:off x="788407" y="5468430"/>
            <a:ext cx="1210679" cy="699022"/>
          </a:xfrm>
          <a:prstGeom prst="wedgeRectCallout">
            <a:avLst>
              <a:gd name="adj1" fmla="val -14269"/>
              <a:gd name="adj2" fmla="val -15489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Coordination des interventions des auxiliaires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Valorisation du bénévolat/volontariat</a:t>
            </a:r>
          </a:p>
        </p:txBody>
      </p:sp>
      <p:sp>
        <p:nvSpPr>
          <p:cNvPr id="69" name="Sprechblase: rechteckig 68">
            <a:extLst>
              <a:ext uri="{FF2B5EF4-FFF2-40B4-BE49-F238E27FC236}">
                <a16:creationId xmlns:a16="http://schemas.microsoft.com/office/drawing/2014/main" id="{F872042B-0A15-4605-BF6F-A6B0D302F88D}"/>
              </a:ext>
            </a:extLst>
          </p:cNvPr>
          <p:cNvSpPr/>
          <p:nvPr/>
        </p:nvSpPr>
        <p:spPr>
          <a:xfrm>
            <a:off x="2137977" y="5135373"/>
            <a:ext cx="1210679" cy="1032079"/>
          </a:xfrm>
          <a:prstGeom prst="wedgeRectCallout">
            <a:avLst>
              <a:gd name="adj1" fmla="val 77083"/>
              <a:gd name="adj2" fmla="val -8942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Organisation et réalisation des entraînements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Répartition des équipes (avec le ou la responsable Sport)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Marraine/parrain 1418coaches</a:t>
            </a:r>
          </a:p>
        </p:txBody>
      </p:sp>
      <p:sp>
        <p:nvSpPr>
          <p:cNvPr id="70" name="Sprechblase: rechteckig 69">
            <a:extLst>
              <a:ext uri="{FF2B5EF4-FFF2-40B4-BE49-F238E27FC236}">
                <a16:creationId xmlns:a16="http://schemas.microsoft.com/office/drawing/2014/main" id="{A276B85A-F3F5-4766-A6E8-1CEE04AFC193}"/>
              </a:ext>
            </a:extLst>
          </p:cNvPr>
          <p:cNvSpPr/>
          <p:nvPr/>
        </p:nvSpPr>
        <p:spPr>
          <a:xfrm>
            <a:off x="3578732" y="5753823"/>
            <a:ext cx="1210679" cy="413629"/>
          </a:xfrm>
          <a:prstGeom prst="wedgeRectCallout">
            <a:avLst>
              <a:gd name="adj1" fmla="val -43649"/>
              <a:gd name="adj2" fmla="val -1173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Assistance pendant les entraînements</a:t>
            </a:r>
          </a:p>
        </p:txBody>
      </p:sp>
      <p:sp>
        <p:nvSpPr>
          <p:cNvPr id="71" name="Sprechblase: rechteckig 70">
            <a:extLst>
              <a:ext uri="{FF2B5EF4-FFF2-40B4-BE49-F238E27FC236}">
                <a16:creationId xmlns:a16="http://schemas.microsoft.com/office/drawing/2014/main" id="{DC16E64B-26AB-4AB9-8ABF-4103071C6D4E}"/>
              </a:ext>
            </a:extLst>
          </p:cNvPr>
          <p:cNvSpPr/>
          <p:nvPr/>
        </p:nvSpPr>
        <p:spPr>
          <a:xfrm>
            <a:off x="5086785" y="5522653"/>
            <a:ext cx="1210679" cy="644799"/>
          </a:xfrm>
          <a:prstGeom prst="wedgeRectCallout">
            <a:avLst>
              <a:gd name="adj1" fmla="val -40884"/>
              <a:gd name="adj2" fmla="val -174935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 dirty="0">
                <a:solidFill>
                  <a:schemeClr val="tx1"/>
                </a:solidFill>
              </a:rPr>
              <a:t>Tâches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dirty="0">
                <a:solidFill>
                  <a:schemeClr val="tx1"/>
                </a:solidFill>
              </a:rPr>
              <a:t>Administration des offres J+S (selon les </a:t>
            </a:r>
            <a:r>
              <a:rPr lang="fr-CH" sz="800" dirty="0">
                <a:solidFill>
                  <a:schemeClr val="tx1"/>
                </a:solidFill>
                <a:hlinkClick r:id="rId3"/>
              </a:rPr>
              <a:t>directives</a:t>
            </a:r>
            <a:r>
              <a:rPr lang="fr-CH" sz="8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2" name="Sprechblase: rechteckig 71">
            <a:extLst>
              <a:ext uri="{FF2B5EF4-FFF2-40B4-BE49-F238E27FC236}">
                <a16:creationId xmlns:a16="http://schemas.microsoft.com/office/drawing/2014/main" id="{C1C52001-D79C-4EF3-8B6D-4154E182C2E5}"/>
              </a:ext>
            </a:extLst>
          </p:cNvPr>
          <p:cNvSpPr/>
          <p:nvPr/>
        </p:nvSpPr>
        <p:spPr>
          <a:xfrm>
            <a:off x="6929328" y="5664192"/>
            <a:ext cx="1210679" cy="503260"/>
          </a:xfrm>
          <a:prstGeom prst="wedgeRectCallout">
            <a:avLst>
              <a:gd name="adj1" fmla="val -31533"/>
              <a:gd name="adj2" fmla="val -24385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Suivi web &amp; réseaux sociaux</a:t>
            </a:r>
          </a:p>
        </p:txBody>
      </p:sp>
      <p:sp>
        <p:nvSpPr>
          <p:cNvPr id="73" name="Sprechblase: rechteckig 72">
            <a:extLst>
              <a:ext uri="{FF2B5EF4-FFF2-40B4-BE49-F238E27FC236}">
                <a16:creationId xmlns:a16="http://schemas.microsoft.com/office/drawing/2014/main" id="{3E45276D-3E33-45C2-B737-9BF7BD4EE349}"/>
              </a:ext>
            </a:extLst>
          </p:cNvPr>
          <p:cNvSpPr/>
          <p:nvPr/>
        </p:nvSpPr>
        <p:spPr>
          <a:xfrm>
            <a:off x="8445399" y="5420550"/>
            <a:ext cx="1210679" cy="746902"/>
          </a:xfrm>
          <a:prstGeom prst="wedgeRectCallout">
            <a:avLst>
              <a:gd name="adj1" fmla="val -5638"/>
              <a:gd name="adj2" fmla="val -17966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 b="1">
                <a:solidFill>
                  <a:schemeClr val="tx1"/>
                </a:solidFill>
              </a:rPr>
              <a:t>Tâches possibles : </a:t>
            </a:r>
          </a:p>
          <a:p>
            <a:pPr marL="0" lvl="0" indent="0" algn="l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CH" sz="800">
                <a:solidFill>
                  <a:schemeClr val="tx1"/>
                </a:solidFill>
              </a:rPr>
              <a:t>Organisation d’événements (en collaboration avec le responsable Evénements et matériel)</a:t>
            </a:r>
          </a:p>
        </p:txBody>
      </p:sp>
    </p:spTree>
    <p:extLst>
      <p:ext uri="{BB962C8B-B14F-4D97-AF65-F5344CB8AC3E}">
        <p14:creationId xmlns:p14="http://schemas.microsoft.com/office/powerpoint/2010/main" val="1051252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Url xmlns="194dba73-dee8-48b3-ae00-c598648d2d5a">
      <Url xsi:nil="true"/>
      <Description xsi:nil="true"/>
    </_dlc_DocIdUrl>
    <_dlc_DocIdPersistId xmlns="194dba73-dee8-48b3-ae00-c598648d2d5a" xsi:nil="true"/>
    <_dlc_DocId xmlns="194dba73-dee8-48b3-ae00-c598648d2d5a" xsi:nil="true"/>
    <SharedWithUsers xmlns="194dba73-dee8-48b3-ae00-c598648d2d5a">
      <UserInfo>
        <DisplayName/>
        <AccountId xsi:nil="true"/>
        <AccountType/>
      </UserInfo>
    </SharedWithUsers>
    <lcf76f155ced4ddcb4097134ff3c332f xmlns="194dba73-dee8-48b3-ae00-c598648d2d5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rchivdokument" ma:contentTypeID="0x010100B0E7E83876980C4B90F847D9B80A65DF0097985686F7475642BE7D48B82060774C" ma:contentTypeVersion="9" ma:contentTypeDescription="Ein neues Dokument erstellen." ma:contentTypeScope="" ma:versionID="1e452260334c0020c5767f0a7285aa37">
  <xsd:schema xmlns:xsd="http://www.w3.org/2001/XMLSchema" xmlns:xs="http://www.w3.org/2001/XMLSchema" xmlns:p="http://schemas.microsoft.com/office/2006/metadata/properties" xmlns:ns2="194dba73-dee8-48b3-ae00-c598648d2d5a" targetNamespace="http://schemas.microsoft.com/office/2006/metadata/properties" ma:root="true" ma:fieldsID="a9e3177c0c669ae16d9349e6c644665d" ns2:_="">
    <xsd:import namespace="194dba73-dee8-48b3-ae00-c598648d2d5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_dlc_DocId" minOccurs="0"/>
                <xsd:element ref="ns2:_dlc_DocIdUrl" minOccurs="0"/>
                <xsd:element ref="ns2:_dlc_DocIdPersistId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4dba73-dee8-48b3-ae00-c598648d2d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list="UserInfo" ma:SearchPeopleOnly="false" ma:internalName="SharedWithUsers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" ma:index="9" nillable="true" ma:displayName="Wert der Dokument-ID" ma:description="Der Wert der diesem Element zugewiesenen Dokument-ID." ma:internalName="_dlc_DocId" ma:readOnly="false">
      <xsd:simpleType>
        <xsd:restriction base="dms:Text"/>
      </xsd:simpleType>
    </xsd:element>
    <xsd:element name="_dlc_DocIdUrl" ma:index="10" nillable="true" ma:displayName="Dokument-ID" ma:description="Permanenter Hyperlink zu diesem Dokument." ma:format="Hyperlink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lcf76f155ced4ddcb4097134ff3c332f" ma:index="12" nillable="true" ma:displayName="Bildmarkierungen_0" ma:hidden="true" ma:internalName="lcf76f155ced4ddcb4097134ff3c332f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DE421C-880E-422C-895E-92C8E90AB1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142B01-8E1B-44CF-BEC2-B6C69080B24B}">
  <ds:schemaRefs>
    <ds:schemaRef ds:uri="http://schemas.microsoft.com/office/2006/metadata/properties"/>
    <ds:schemaRef ds:uri="http://schemas.microsoft.com/office/infopath/2007/PartnerControls"/>
    <ds:schemaRef ds:uri="a6b22721-b11d-4664-8755-74c0efb9900e"/>
    <ds:schemaRef ds:uri="194dba73-dee8-48b3-ae00-c598648d2d5a"/>
    <ds:schemaRef ds:uri="8ee14b8f-6bac-4c78-aaa1-835a7872216a"/>
  </ds:schemaRefs>
</ds:datastoreItem>
</file>

<file path=customXml/itemProps3.xml><?xml version="1.0" encoding="utf-8"?>
<ds:datastoreItem xmlns:ds="http://schemas.openxmlformats.org/officeDocument/2006/customXml" ds:itemID="{89BB2257-179D-4C81-9927-371EB33AE1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4dba73-dee8-48b3-ae00-c598648d2d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243</Words>
  <Application>Microsoft Office PowerPoint</Application>
  <PresentationFormat>Grand écran</PresentationFormat>
  <Paragraphs>81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Présentation PowerPoint</vt:lpstr>
    </vt:vector>
  </TitlesOfParts>
  <Manager/>
  <Company>Semantis Translation 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22-03-033_FINAL_Arbeitshilfe_Organigramm_V1_DE.pptx</dc:title>
  <dc:subject>220358_9</dc:subject>
  <dc:creator>Huser Sacha</dc:creator>
  <cp:keywords>mars 22</cp:keywords>
  <dc:description>9</dc:description>
  <cp:lastModifiedBy>Olivier Béguin</cp:lastModifiedBy>
  <cp:revision>3</cp:revision>
  <dcterms:created xsi:type="dcterms:W3CDTF">2022-02-10T09:32:50Z</dcterms:created>
  <dcterms:modified xsi:type="dcterms:W3CDTF">2026-08-15T16:43:31Z</dcterms:modified>
  <cp:category>220359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0x010100B0E7E83876980C4B90F847D9B80A65DF0097985686F7475642BE7D48B82060774C</vt:lpwstr>
  </property>
  <property fmtid="{D5CDD505-2E9C-101B-9397-08002B2CF9AE}" pid="3" name="SOAKategorie">
    <vt:lpwstr/>
  </property>
  <property fmtid="{D5CDD505-2E9C-101B-9397-08002B2CF9AE}" pid="4" name="MediaServiceImageTags">
    <vt:lpwstr/>
  </property>
  <property fmtid="{D5CDD505-2E9C-101B-9397-08002B2CF9AE}" pid="5" name="bde9523c343849a7a2079930d550e8ac">
    <vt:lpwstr/>
  </property>
  <property fmtid="{D5CDD505-2E9C-101B-9397-08002B2CF9AE}" pid="6" name="TaxCatchAll">
    <vt:lpwstr/>
  </property>
</Properties>
</file>